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448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2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226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3842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0358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3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53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7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8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0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29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1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0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0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74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0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9677E-1948-4A86-B5D6-9E137FE35B4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A1B8BF3-6C58-4EB4-AD58-4647DF5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3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511300"/>
            <a:ext cx="8167687" cy="2262781"/>
          </a:xfrm>
        </p:spPr>
        <p:txBody>
          <a:bodyPr anchor="ctr"/>
          <a:lstStyle/>
          <a:p>
            <a:r>
              <a:rPr lang="en-US" dirty="0" smtClean="0"/>
              <a:t>Nuclear Magnetic Resonance (NMR)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Kangbo</a:t>
            </a:r>
            <a:r>
              <a:rPr lang="en-US" dirty="0" smtClean="0"/>
              <a:t> </a:t>
            </a:r>
            <a:r>
              <a:rPr lang="en-US" dirty="0" err="1" smtClean="0"/>
              <a:t>Hao</a:t>
            </a:r>
            <a:endParaRPr lang="en-US" dirty="0" smtClean="0"/>
          </a:p>
          <a:p>
            <a:r>
              <a:rPr lang="en-US" dirty="0" smtClean="0"/>
              <a:t>PHYS 211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664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9300" y="2552700"/>
            <a:ext cx="8331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/>
              <a:t>THANK YOU!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1493379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Basic Principle of NMR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Techniques Used for NMR Spectroscopy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Recent Discovery with NMR Study</a:t>
            </a:r>
          </a:p>
        </p:txBody>
      </p:sp>
    </p:spTree>
    <p:extLst>
      <p:ext uri="{BB962C8B-B14F-4D97-AF65-F5344CB8AC3E}">
        <p14:creationId xmlns:p14="http://schemas.microsoft.com/office/powerpoint/2010/main" val="3021630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96690"/>
          </a:xfrm>
        </p:spPr>
        <p:txBody>
          <a:bodyPr/>
          <a:lstStyle/>
          <a:p>
            <a:r>
              <a:rPr lang="en-US" dirty="0" smtClean="0"/>
              <a:t>Basic Principle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92924" y="1524381"/>
                <a:ext cx="8710076" cy="4070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dirty="0" smtClean="0"/>
                  <a:t>Consider a spin with angular momentum </a:t>
                </a:r>
                <a14:m>
                  <m:oMath xmlns:m="http://schemas.openxmlformats.org/officeDocument/2006/math" xmlns="">
                    <m:acc>
                      <m:accPr>
                        <m:chr m:val="⃗"/>
                        <m:ctrlPr>
                          <a:rPr lang="en-US" sz="2400" i="1"/>
                        </m:ctrlPr>
                      </m:accPr>
                      <m:e>
                        <m:r>
                          <a:rPr lang="en-US" sz="2400" i="1"/>
                          <m:t>𝐼</m:t>
                        </m:r>
                      </m:e>
                    </m:acc>
                  </m:oMath>
                </a14:m>
                <a:r>
                  <a:rPr lang="en-US" sz="2400" b="0" dirty="0" smtClean="0"/>
                  <a:t> in a constant magnetic field </a:t>
                </a:r>
                <a14:m>
                  <m:oMath xmlns:m="http://schemas.openxmlformats.org/officeDocument/2006/math" xmlns="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acc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Its magnetic moment </a:t>
                </a:r>
                <a14:m>
                  <m:oMath xmlns:m="http://schemas.openxmlformats.org/officeDocument/2006/math" xmlns="">
                    <m:acc>
                      <m:accPr>
                        <m:chr m:val="⃗"/>
                        <m:ctrlPr>
                          <a:rPr lang="en-US" sz="2400" i="1"/>
                        </m:ctrlPr>
                      </m:accPr>
                      <m:e>
                        <m:r>
                          <a:rPr lang="en-US" sz="2400" i="1"/>
                          <m:t>𝜇</m:t>
                        </m:r>
                      </m:e>
                    </m:acc>
                    <m:r>
                      <a:rPr lang="en-US" sz="2400" i="1"/>
                      <m:t>=</m:t>
                    </m:r>
                    <m:r>
                      <a:rPr lang="en-US" sz="2400" i="1"/>
                      <m:t>𝛾</m:t>
                    </m:r>
                    <m:acc>
                      <m:accPr>
                        <m:chr m:val="⃗"/>
                        <m:ctrlPr>
                          <a:rPr lang="en-US" sz="2400" i="1"/>
                        </m:ctrlPr>
                      </m:accPr>
                      <m:e>
                        <m:r>
                          <a:rPr lang="en-US" sz="2400" i="1"/>
                          <m:t>𝐼</m:t>
                        </m:r>
                      </m:e>
                    </m:acc>
                  </m:oMath>
                </a14:m>
                <a:r>
                  <a:rPr lang="en-US" sz="2400" dirty="0"/>
                  <a:t> </a:t>
                </a:r>
                <a:endParaRPr lang="en-US" sz="2400" dirty="0" smtClean="0"/>
              </a:p>
              <a:p>
                <a:endParaRPr lang="en-US" sz="2400" dirty="0" smtClean="0"/>
              </a:p>
              <a:p>
                <a14:m>
                  <m:oMathPara xmlns:m="http://schemas.openxmlformats.org/officeDocument/2006/math" xmlns="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/>
                          </m:ctrlPr>
                        </m:accPr>
                        <m:e>
                          <m:r>
                            <a:rPr lang="en-US" sz="2400" i="1"/>
                            <m:t>𝜏</m:t>
                          </m:r>
                        </m:e>
                      </m:acc>
                      <m:r>
                        <a:rPr lang="en-US" sz="2400" i="1"/>
                        <m:t>=</m:t>
                      </m:r>
                      <m:acc>
                        <m:accPr>
                          <m:chr m:val="⃗"/>
                          <m:ctrlPr>
                            <a:rPr lang="en-US" sz="2400" i="1"/>
                          </m:ctrlPr>
                        </m:accPr>
                        <m:e>
                          <m:r>
                            <a:rPr lang="en-US" sz="2400" i="1"/>
                            <m:t>𝜇</m:t>
                          </m:r>
                        </m:e>
                      </m:acc>
                      <m:r>
                        <a:rPr lang="en-US" sz="2400" i="1"/>
                        <m:t>×</m:t>
                      </m:r>
                      <m:sSub>
                        <m:sSubPr>
                          <m:ctrlPr>
                            <a:rPr lang="en-US" sz="2400" i="1"/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i="1"/>
                              </m:ctrlPr>
                            </m:accPr>
                            <m:e>
                              <m:r>
                                <a:rPr lang="en-US" sz="2400" i="1"/>
                                <m:t>𝐵</m:t>
                              </m:r>
                            </m:e>
                          </m:acc>
                        </m:e>
                        <m:sub>
                          <m:r>
                            <a:rPr lang="en-US" sz="2400" i="1"/>
                            <m:t>0</m:t>
                          </m:r>
                        </m:sub>
                      </m:sSub>
                      <m:r>
                        <a:rPr lang="en-US" sz="2400" i="1"/>
                        <m:t>=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en-US" sz="2400" i="1"/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sz="2400" i="1"/>
                              </m:ctrlPr>
                            </m:accPr>
                            <m:e>
                              <m:r>
                                <a:rPr lang="en-US" sz="2400" i="1"/>
                                <m:t>𝐼</m:t>
                              </m:r>
                            </m:e>
                          </m:acc>
                        </m:num>
                        <m:den>
                          <m:r>
                            <a:rPr lang="en-US" sz="2400" i="1"/>
                            <m:t>𝑑𝑡</m:t>
                          </m:r>
                        </m:den>
                      </m:f>
                      <m:r>
                        <a:rPr lang="en-US" sz="2400" i="1"/>
                        <m:t>=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en-US" sz="2400" i="1"/>
                            <m:t>1</m:t>
                          </m:r>
                        </m:num>
                        <m:den>
                          <m:r>
                            <a:rPr lang="en-US" sz="2400" i="1"/>
                            <m:t>𝛾</m:t>
                          </m:r>
                        </m:den>
                      </m:f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en-US" sz="2400" i="1"/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sz="2400" i="1"/>
                              </m:ctrlPr>
                            </m:accPr>
                            <m:e>
                              <m:r>
                                <a:rPr lang="en-US" sz="2400" i="1"/>
                                <m:t>𝜇</m:t>
                              </m:r>
                            </m:e>
                          </m:acc>
                        </m:num>
                        <m:den>
                          <m:r>
                            <a:rPr lang="en-US" sz="2400" i="1"/>
                            <m:t>𝑑𝑡</m:t>
                          </m:r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Therefore, it will </a:t>
                </a:r>
                <a:r>
                  <a:rPr lang="en-US" sz="2400" dirty="0" err="1" smtClean="0"/>
                  <a:t>precess</a:t>
                </a:r>
                <a:r>
                  <a:rPr lang="en-US" sz="2400" dirty="0" smtClean="0"/>
                  <a:t> about the </a:t>
                </a:r>
                <a14:m>
                  <m:oMath xmlns:m="http://schemas.openxmlformats.org/officeDocument/2006/math" xmlns="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2400" dirty="0" smtClean="0"/>
              </a:p>
              <a:p>
                <a:r>
                  <a:rPr lang="en-US" sz="2400" dirty="0" smtClean="0"/>
                  <a:t>with angular frequency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/>
                        </m:ctrlPr>
                      </m:sSubPr>
                      <m:e>
                        <m:r>
                          <a:rPr lang="en-US" sz="2400" i="1"/>
                          <m:t>𝜔</m:t>
                        </m:r>
                      </m:e>
                      <m:sub>
                        <m:r>
                          <a:rPr lang="en-US" sz="2400" i="1"/>
                          <m:t>0</m:t>
                        </m:r>
                      </m:sub>
                    </m:sSub>
                    <m:r>
                      <a:rPr lang="en-US" sz="2400" i="1"/>
                      <m:t>=</m:t>
                    </m:r>
                    <m:r>
                      <a:rPr lang="en-US" sz="2400" i="1"/>
                      <m:t>𝛾</m:t>
                    </m:r>
                    <m:sSub>
                      <m:sSubPr>
                        <m:ctrlPr>
                          <a:rPr lang="en-US" sz="2400" i="1"/>
                        </m:ctrlPr>
                      </m:sSubPr>
                      <m:e>
                        <m:r>
                          <a:rPr lang="en-US" sz="2400" i="1"/>
                          <m:t>𝐵</m:t>
                        </m:r>
                      </m:e>
                      <m:sub>
                        <m:r>
                          <a:rPr lang="en-US" sz="2400" i="1"/>
                          <m:t>0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924" y="1524381"/>
                <a:ext cx="8710076" cy="4070858"/>
              </a:xfrm>
              <a:prstGeom prst="rect">
                <a:avLst/>
              </a:prstGeom>
              <a:blipFill rotWithShape="0">
                <a:blip r:embed="rId2"/>
                <a:stretch>
                  <a:fillRect l="-1050" t="-150" b="-2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164" y="3454400"/>
            <a:ext cx="3218447" cy="22860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636034" y="5595239"/>
            <a:ext cx="2438400" cy="1030578"/>
            <a:chOff x="4610367" y="5599239"/>
            <a:chExt cx="2438400" cy="1030578"/>
          </a:xfrm>
        </p:grpSpPr>
        <p:cxnSp>
          <p:nvCxnSpPr>
            <p:cNvPr id="6" name="Straight Arrow Connector 5"/>
            <p:cNvCxnSpPr/>
            <p:nvPr/>
          </p:nvCxnSpPr>
          <p:spPr>
            <a:xfrm flipH="1">
              <a:off x="6515367" y="5599239"/>
              <a:ext cx="533400" cy="39916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610367" y="5798820"/>
              <a:ext cx="1905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Larmor</a:t>
              </a:r>
              <a:r>
                <a:rPr lang="en-US" sz="2400" dirty="0" smtClean="0"/>
                <a:t> Frequency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96546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01812" y="1460500"/>
                <a:ext cx="8915400" cy="377762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Now add another small oscillating magnetic field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 xmlns="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𝐵</m:t>
                          </m:r>
                        </m:e>
                      </m:acc>
                      <m:r>
                        <a:rPr lang="en-US" sz="2400" i="1">
                          <a:solidFill>
                            <a:schemeClr val="tx1"/>
                          </a:solidFill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𝑧</m:t>
                          </m:r>
                        </m:e>
                      </m:acc>
                      <m:r>
                        <a:rPr lang="en-US" sz="2400" i="1">
                          <a:solidFill>
                            <a:schemeClr val="tx1"/>
                          </a:solidFill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chemeClr val="tx1"/>
                                  </a:solidFill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</a:rPr>
                                    <m:t>𝜔</m:t>
                                  </m:r>
                                  <m: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acc>
                            <m:accPr>
                              <m:chr m:val="̂"/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chemeClr val="tx1"/>
                                  </a:solidFill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</a:rPr>
                                    <m:t>𝜔</m:t>
                                  </m:r>
                                  <m: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acc>
                            <m:accPr>
                              <m:chr m:val="̂"/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  <m:t>𝑦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In a frame rotating with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 xmlns="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  <m:t>𝐵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𝑒𝑓𝑓</m:t>
                          </m:r>
                        </m:sub>
                      </m:sSub>
                      <m:r>
                        <a:rPr lang="en-US" sz="2400" i="1">
                          <a:solidFill>
                            <a:schemeClr val="tx1"/>
                          </a:solidFill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  <m:t>𝜔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</a:rPr>
                                <m:t>𝛾</m:t>
                              </m:r>
                            </m:den>
                          </m:f>
                        </m:e>
                      </m:d>
                      <m:acc>
                        <m:accPr>
                          <m:chr m:val="̂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𝑧</m:t>
                          </m:r>
                        </m:e>
                      </m:acc>
                      <m:r>
                        <a:rPr lang="en-US" sz="2400" i="1">
                          <a:solidFill>
                            <a:schemeClr val="tx1"/>
                          </a:solidFill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</a:rPr>
                            <m:t>𝑥</m:t>
                          </m:r>
                        </m:e>
                      </m:acc>
                      <m:r>
                        <a:rPr lang="en-US" sz="2400" i="1">
                          <a:solidFill>
                            <a:schemeClr val="tx1"/>
                          </a:solidFill>
                        </a:rPr>
                        <m:t>′</m:t>
                      </m:r>
                    </m:oMath>
                  </m:oMathPara>
                </a14:m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At </a:t>
                </a:r>
                <a14:m>
                  <m:oMath xmlns:m="http://schemas.openxmlformats.org/officeDocument/2006/math" xmlns="">
                    <m:r>
                      <a:rPr lang="en-US" sz="2400" i="1">
                        <a:solidFill>
                          <a:schemeClr val="tx1"/>
                        </a:solidFill>
                      </a:rPr>
                      <m:t>𝜔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𝛾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, z component will vanish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1812" y="1460500"/>
                <a:ext cx="8915400" cy="3777622"/>
              </a:xfrm>
              <a:blipFill rotWithShape="0">
                <a:blip r:embed="rId2"/>
                <a:stretch>
                  <a:fillRect l="-1094" t="-1292" b="-19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4613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040275" cy="1280890"/>
          </a:xfrm>
        </p:spPr>
        <p:txBody>
          <a:bodyPr>
            <a:normAutofit/>
          </a:bodyPr>
          <a:lstStyle/>
          <a:p>
            <a:r>
              <a:rPr lang="en-US" dirty="0"/>
              <a:t>Techniques Used for NMR </a:t>
            </a:r>
            <a:r>
              <a:rPr lang="en-US" dirty="0" smtClean="0"/>
              <a:t>Spectroscopy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17800" y="2019300"/>
                <a:ext cx="8915400" cy="3777622"/>
              </a:xfrm>
            </p:spPr>
            <p:txBody>
              <a:bodyPr>
                <a:norm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Free Induction Decay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From Boltzmann distribution, the net spin of a system containing many atoms is 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𝜇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  <m:t>+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  <m:t>𝑁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  <m:t>−</m:t>
                            </m:r>
                          </m:sub>
                        </m:sSub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𝑁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𝜇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</a:rPr>
                      <m:t>tanh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(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𝜇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𝑘𝑇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90° Pulse: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br>
                  <a:rPr lang="en-US" sz="240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𝜔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</a:rPr>
                      <m:t>𝑡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𝜋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/2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, while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𝜔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𝛾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After a 90° pulse, the net spin will aligned in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xy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-plane.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17800" y="2019300"/>
                <a:ext cx="8915400" cy="3777622"/>
              </a:xfrm>
              <a:blipFill rotWithShape="0">
                <a:blip r:embed="rId2"/>
                <a:stretch>
                  <a:fillRect l="-958" t="-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5021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863600"/>
                <a:ext cx="8915400" cy="3777622"/>
              </a:xfrm>
            </p:spPr>
            <p:txBody>
              <a:bodyPr>
                <a:norm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Free Induction Decay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Due to spin-lattice relaxation, the net spin will decay exponentially back to the equilibrium state.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𝑧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</a:rPr>
                      <m:t>(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𝑡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)=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</a:rPr>
                      <m:t>(1−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  <m:t>𝑡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863600"/>
                <a:ext cx="8915400" cy="3777622"/>
              </a:xfrm>
              <a:blipFill rotWithShape="0">
                <a:blip r:embed="rId2"/>
                <a:stretch>
                  <a:fillRect l="-958" t="-1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12" y="2460311"/>
            <a:ext cx="4838700" cy="35322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34032" y="6237933"/>
            <a:ext cx="5880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http://en.wikipedia.org/wiki/Free_induction_decay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592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92925" y="901699"/>
                <a:ext cx="8915400" cy="5736809"/>
              </a:xfrm>
            </p:spPr>
            <p:txBody>
              <a:bodyPr>
                <a:norm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Spin-echo Measurement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After a 90° pulse, the net spin will start to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dephase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𝑥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𝑦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</a:rPr>
                      <m:t>(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𝑡</m:t>
                    </m:r>
                    <m:r>
                      <a:rPr lang="en-US" sz="2400" i="1">
                        <a:solidFill>
                          <a:schemeClr val="tx1"/>
                        </a:solidFill>
                      </a:rPr>
                      <m:t>)=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</a:rPr>
                              <m:t>𝑡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A 180° pulse will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be added on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the system after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a period of time.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The spin will gather</a:t>
                </a:r>
                <a:r>
                  <a:rPr lang="en-US" sz="2400" dirty="0">
                    <a:solidFill>
                      <a:schemeClr val="tx1"/>
                    </a:solidFill>
                  </a:rPr>
                  <a:t/>
                </a:r>
                <a:br>
                  <a:rPr lang="en-US" sz="2400" dirty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again in the 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opposite direction.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2925" y="901699"/>
                <a:ext cx="8915400" cy="5736809"/>
              </a:xfrm>
              <a:blipFill rotWithShape="0">
                <a:blip r:embed="rId2"/>
                <a:stretch>
                  <a:fillRect l="-889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563" y="2643823"/>
            <a:ext cx="5943600" cy="33483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0" y="599217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TeachSpin</a:t>
            </a:r>
            <a:r>
              <a:rPr lang="en-US" dirty="0" smtClean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Instructional Pulsed NMR Apparatus Instruction Manual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884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0" y="805934"/>
            <a:ext cx="6502400" cy="4876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58586" y="5911334"/>
            <a:ext cx="4541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http://en.wikipedia.org/wiki/Spin_echo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97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81210"/>
            <a:ext cx="8911687" cy="734790"/>
          </a:xfrm>
        </p:spPr>
        <p:txBody>
          <a:bodyPr/>
          <a:lstStyle/>
          <a:p>
            <a:r>
              <a:rPr lang="en-US" dirty="0" smtClean="0"/>
              <a:t>Recent Discovery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1016000"/>
                <a:ext cx="8915400" cy="4191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13C NMR Study in </a:t>
                </a:r>
                <a:r>
                  <a:rPr lang="en-US" dirty="0">
                    <a:solidFill>
                      <a:schemeClr val="tx1"/>
                    </a:solidFill>
                  </a:rPr>
                  <a:t>β</a:t>
                </a:r>
                <a14:m>
                  <m:oMath xmlns:m="http://schemas.openxmlformats.org/officeDocument/2006/math" xmlns="">
                    <m:r>
                      <a:rPr lang="en-US" i="1">
                        <a:solidFill>
                          <a:schemeClr val="tx1"/>
                        </a:solidFill>
                      </a:rPr>
                      <m:t>′′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-(BEDT-TFF)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4</a:t>
                </a:r>
                <a:r>
                  <a:rPr lang="en-US" dirty="0">
                    <a:solidFill>
                      <a:schemeClr val="tx1"/>
                    </a:solidFill>
                  </a:rPr>
                  <a:t>[(H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en-US" dirty="0">
                    <a:solidFill>
                      <a:schemeClr val="tx1"/>
                    </a:solidFill>
                  </a:rPr>
                  <a:t>O)Ga(C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US" dirty="0">
                    <a:solidFill>
                      <a:schemeClr val="tx1"/>
                    </a:solidFill>
                  </a:rPr>
                  <a:t>O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4</a:t>
                </a:r>
                <a:r>
                  <a:rPr lang="en-US" dirty="0">
                    <a:solidFill>
                      <a:schemeClr val="tx1"/>
                    </a:solidFill>
                  </a:rPr>
                  <a:t>)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en-US" dirty="0">
                    <a:solidFill>
                      <a:schemeClr val="tx1"/>
                    </a:solidFill>
                  </a:rPr>
                  <a:t>]•C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6</a:t>
                </a:r>
                <a:r>
                  <a:rPr lang="en-US" dirty="0">
                    <a:solidFill>
                      <a:schemeClr val="tx1"/>
                    </a:solidFill>
                  </a:rPr>
                  <a:t>H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5</a:t>
                </a:r>
                <a:r>
                  <a:rPr lang="en-US" dirty="0">
                    <a:solidFill>
                      <a:schemeClr val="tx1"/>
                    </a:solidFill>
                  </a:rPr>
                  <a:t>NO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1016000"/>
                <a:ext cx="8915400" cy="419100"/>
              </a:xfrm>
              <a:blipFill rotWithShape="0">
                <a:blip r:embed="rId2"/>
                <a:stretch>
                  <a:fillRect l="-616" t="-8824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435100"/>
            <a:ext cx="4792551" cy="3877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800" y="1435100"/>
            <a:ext cx="3706812" cy="5302031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3657600" y="5312220"/>
            <a:ext cx="38100" cy="4801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43200" y="5792325"/>
                <a:ext cx="3352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Chemical Shift:</a:t>
                </a:r>
              </a:p>
              <a:p>
                <a14:m>
                  <m:oMathPara xmlns:m="http://schemas.openxmlformats.org/officeDocument/2006/math" xmlns="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5792325"/>
                <a:ext cx="3352800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455" t="-4717" b="-9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6115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451</TotalTime>
  <Words>322</Words>
  <Application>Microsoft Macintosh PowerPoint</Application>
  <PresentationFormat>Custom</PresentationFormat>
  <Paragraphs>36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Wisp</vt:lpstr>
      <vt:lpstr>Nuclear Magnetic Resonance (NMR)</vt:lpstr>
      <vt:lpstr>Outline</vt:lpstr>
      <vt:lpstr>Basic Principle</vt:lpstr>
      <vt:lpstr>PowerPoint Presentation</vt:lpstr>
      <vt:lpstr>Techniques Used for NMR Spectroscopy</vt:lpstr>
      <vt:lpstr>PowerPoint Presentation</vt:lpstr>
      <vt:lpstr>PowerPoint Presentation</vt:lpstr>
      <vt:lpstr>PowerPoint Presentation</vt:lpstr>
      <vt:lpstr>Recent Discovery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Magnetic Resonance</dc:title>
  <dc:creator>ASUS</dc:creator>
  <cp:lastModifiedBy>UCSD Physics</cp:lastModifiedBy>
  <cp:revision>15</cp:revision>
  <dcterms:created xsi:type="dcterms:W3CDTF">2014-12-16T21:40:44Z</dcterms:created>
  <dcterms:modified xsi:type="dcterms:W3CDTF">2014-12-17T19:24:14Z</dcterms:modified>
</cp:coreProperties>
</file>